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32"/>
  </p:notesMasterIdLst>
  <p:handoutMasterIdLst>
    <p:handoutMasterId r:id="rId33"/>
  </p:handoutMasterIdLst>
  <p:sldIdLst>
    <p:sldId id="299" r:id="rId2"/>
    <p:sldId id="325" r:id="rId3"/>
    <p:sldId id="300" r:id="rId4"/>
    <p:sldId id="379" r:id="rId5"/>
    <p:sldId id="378" r:id="rId6"/>
    <p:sldId id="391" r:id="rId7"/>
    <p:sldId id="392" r:id="rId8"/>
    <p:sldId id="393" r:id="rId9"/>
    <p:sldId id="394" r:id="rId10"/>
    <p:sldId id="380" r:id="rId11"/>
    <p:sldId id="395" r:id="rId12"/>
    <p:sldId id="381" r:id="rId13"/>
    <p:sldId id="396" r:id="rId14"/>
    <p:sldId id="397" r:id="rId15"/>
    <p:sldId id="382" r:id="rId16"/>
    <p:sldId id="398" r:id="rId17"/>
    <p:sldId id="383" r:id="rId18"/>
    <p:sldId id="399" r:id="rId19"/>
    <p:sldId id="400" r:id="rId20"/>
    <p:sldId id="384" r:id="rId21"/>
    <p:sldId id="385" r:id="rId22"/>
    <p:sldId id="401" r:id="rId23"/>
    <p:sldId id="386" r:id="rId24"/>
    <p:sldId id="403" r:id="rId25"/>
    <p:sldId id="402" r:id="rId26"/>
    <p:sldId id="404" r:id="rId27"/>
    <p:sldId id="321" r:id="rId28"/>
    <p:sldId id="388" r:id="rId29"/>
    <p:sldId id="389" r:id="rId30"/>
    <p:sldId id="39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9082" autoAdjust="0"/>
    <p:restoredTop sz="94575" autoAdjust="0"/>
  </p:normalViewPr>
  <p:slideViewPr>
    <p:cSldViewPr>
      <p:cViewPr>
        <p:scale>
          <a:sx n="100" d="100"/>
          <a:sy n="100" d="100"/>
        </p:scale>
        <p:origin x="-13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C49FC53-FDCB-438D-A397-E74D256460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BC3BD9D-6746-4747-A988-5FD63ACDA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BE48D-BE9C-4D49-8A05-074C1CAA2C8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A150A-C9B9-4419-9C62-DAD1DDB0971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E8A5B286-32F0-40C4-A6C7-61E848F883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372A2-FD99-4121-A1BA-A59FEE1027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57E98-5CEA-4E4B-A1C9-C352C511C4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48A96-BD3D-40C6-AA75-9DF8A8BB6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594E5-11AB-4C3E-A5D0-F8509CCD45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8F870-E8B8-4E71-A920-10179B5F2F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B6F4D-3753-40E1-A42D-B87D2E8E6D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D01FF-7854-4861-AC61-EA47341CA7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959F8-4831-44F6-A488-8004E16904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8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-3175" y="3276600"/>
            <a:ext cx="4921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Lesson 1</a:t>
            </a:r>
          </a:p>
        </p:txBody>
      </p:sp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1676400" y="6230938"/>
            <a:ext cx="71643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Computer Literacy BASICS, 4</a:t>
            </a:r>
            <a:r>
              <a:rPr lang="en-US" sz="1800" b="1" baseline="30000" dirty="0">
                <a:latin typeface="Arial" pitchFamily="34" charset="0"/>
                <a:ea typeface="+mn-ea"/>
                <a:cs typeface="+mn-cs"/>
              </a:rPr>
              <a:t>th</a:t>
            </a: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 Edition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914400" y="6400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Campbell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81AF6-CAA1-4630-89FA-B834FFAA3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8A026-1977-4984-BB86-8B145BB1B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D9B1D-E1CF-477A-8FA0-BE45A4302B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96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103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96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 userDrawn="1"/>
        </p:nvSpPr>
        <p:spPr bwMode="auto">
          <a:xfrm>
            <a:off x="-6350" y="2743200"/>
            <a:ext cx="800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/>
            </a:r>
            <a:br>
              <a:rPr lang="en-US" sz="2000" b="1" dirty="0">
                <a:ea typeface="+mn-ea"/>
                <a:cs typeface="+mn-cs"/>
              </a:rPr>
            </a:br>
            <a:r>
              <a:rPr lang="en-US" sz="2000" b="1" dirty="0">
                <a:ea typeface="+mn-ea"/>
                <a:cs typeface="+mn-cs"/>
              </a:rPr>
              <a:t>Lesson 2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8382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>
                <a:ea typeface="+mn-ea"/>
                <a:cs typeface="+mn-cs"/>
              </a:rPr>
              <a:t>Morrison / Wells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3962400" y="6324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>
                <a:latin typeface="Arial" pitchFamily="34" charset="0"/>
                <a:ea typeface="+mn-ea"/>
                <a:cs typeface="+mn-cs"/>
              </a:rPr>
              <a:t>CLB: A Comp Guide to IC3 4E</a:t>
            </a: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5C7204E-2781-40FA-811C-3A96D572A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83" r:id="rId7"/>
    <p:sldLayoutId id="2147483676" r:id="rId8"/>
    <p:sldLayoutId id="2147483675" r:id="rId9"/>
    <p:sldLayoutId id="2147483674" r:id="rId10"/>
    <p:sldLayoutId id="2147483673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1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7B2960A-500E-47E7-BBB9-50282F9DB44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Lesson 2</a:t>
            </a:r>
            <a:br>
              <a:rPr lang="en-US" sz="3200" smtClean="0"/>
            </a:br>
            <a:r>
              <a:rPr lang="en-US" sz="3200" smtClean="0"/>
              <a:t>Input, Output, and Processing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241800" cy="1822450"/>
          </a:xfrm>
        </p:spPr>
        <p:txBody>
          <a:bodyPr/>
          <a:lstStyle/>
          <a:p>
            <a:pPr eaLnBrk="1" hangingPunct="1"/>
            <a:r>
              <a:rPr lang="en-US" b="1" smtClean="0"/>
              <a:t>Computer Literacy BASICS: A Comprehensive Guide to IC</a:t>
            </a:r>
            <a:r>
              <a:rPr lang="en-US" b="1" baseline="30000" smtClean="0"/>
              <a:t>3</a:t>
            </a:r>
            <a:r>
              <a:rPr lang="en-US" b="1" smtClean="0"/>
              <a:t>, 4</a:t>
            </a:r>
            <a:r>
              <a:rPr lang="en-US" b="1" baseline="30000" smtClean="0"/>
              <a:t>th</a:t>
            </a:r>
            <a:r>
              <a:rPr lang="en-US" b="1" smtClean="0"/>
              <a:t> Edition</a:t>
            </a:r>
            <a:endParaRPr lang="en-US" dirty="0" smtClean="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09600" y="62484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6858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Morrison / Wells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7D1A038-A560-4A27-8C33-77D64F3F7415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E43A5BC-0E62-4301-816E-9894C1BA161B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AAB86B1-0F91-44E0-92B2-EA035B72C040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Output Devices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772400" cy="3962400"/>
          </a:xfrm>
        </p:spPr>
        <p:txBody>
          <a:bodyPr/>
          <a:lstStyle/>
          <a:p>
            <a:pPr eaLnBrk="1" hangingPunct="1"/>
            <a:r>
              <a:rPr lang="en-US" sz="2400"/>
              <a:t>Output is data processed into a useful format.</a:t>
            </a:r>
          </a:p>
          <a:p>
            <a:pPr eaLnBrk="1" hangingPunct="1"/>
            <a:r>
              <a:rPr lang="en-US" sz="2400" b="1"/>
              <a:t>Monitors:</a:t>
            </a:r>
          </a:p>
          <a:p>
            <a:pPr eaLnBrk="1" hangingPunct="1"/>
            <a:r>
              <a:rPr lang="en-US" sz="2400"/>
              <a:t>Desktop computers typically use a monitor as their display device, including CRT, LCD, and gas plasma.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pic>
        <p:nvPicPr>
          <p:cNvPr id="2765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4191000"/>
            <a:ext cx="5995988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BFA4D23-CA04-45D1-B0C1-F1E54A9BB22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D534FB9-E0FE-4B54-BD2C-066C9EC8F96A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C0FFEC8-8335-425B-B4BB-058AF59B06D6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Output Devices (continued)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Printers:</a:t>
            </a:r>
          </a:p>
          <a:p>
            <a:pPr eaLnBrk="1" hangingPunct="1"/>
            <a:r>
              <a:rPr lang="en-US" smtClean="0"/>
              <a:t>Printers produce a paper copy, or hard copy, of processing results.</a:t>
            </a:r>
          </a:p>
          <a:p>
            <a:r>
              <a:rPr lang="en-US" smtClean="0"/>
              <a:t>A laser printer produces high-quality output.</a:t>
            </a:r>
          </a:p>
          <a:p>
            <a:r>
              <a:rPr lang="en-US" smtClean="0"/>
              <a:t>An inkjet printer provides good-quality color printing for less expense.</a:t>
            </a:r>
          </a:p>
          <a:p>
            <a:pPr eaLnBrk="1" hangingPunct="1"/>
            <a:r>
              <a:rPr lang="en-US" b="1" smtClean="0"/>
              <a:t>Speakers:</a:t>
            </a:r>
          </a:p>
          <a:p>
            <a:pPr eaLnBrk="1" hangingPunct="1"/>
            <a:r>
              <a:rPr lang="en-US" smtClean="0"/>
              <a:t>Speakers and headsets generate sound.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BA74C78-99CD-44F3-A103-E5BAB57A78D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69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A450D89-F340-49BC-AE42-D6223E11C14E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17D8B13-9DB7-41BD-933F-119D3E82C75B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70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Digital Cameras:</a:t>
            </a:r>
          </a:p>
          <a:p>
            <a:r>
              <a:rPr lang="en-US" smtClean="0"/>
              <a:t>The pictures you take are stored digitally and then transferred to the computer’s memory.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970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849688"/>
            <a:ext cx="4905375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72B07FF-77F6-4447-B12D-079E73D26D4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6B096C1-7D8B-42DC-A714-B1EB3881E2C2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7B8460D-52F2-4D03-991E-0EAD27CF8431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Game Controllers:</a:t>
            </a:r>
          </a:p>
          <a:p>
            <a:pPr eaLnBrk="1" hangingPunct="1"/>
            <a:r>
              <a:rPr lang="en-US" smtClean="0"/>
              <a:t>You use joysticks and wheels most often for games.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0726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741738"/>
            <a:ext cx="5214938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B1D6B09-EB48-42E6-809C-641A50F7CD3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8699D30-20DC-4379-8F88-6C2939633776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A0B73F6-BE5E-467B-9ED9-1280F7620378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Scanners/Bar Code Readers:</a:t>
            </a:r>
          </a:p>
          <a:p>
            <a:pPr eaLnBrk="1" hangingPunct="1"/>
            <a:r>
              <a:rPr lang="en-US" smtClean="0"/>
              <a:t>Scanners are devices that can change images into codes for input to the computer.</a:t>
            </a:r>
          </a:p>
          <a:p>
            <a:pPr lvl="1" eaLnBrk="1" hangingPunct="1"/>
            <a:r>
              <a:rPr lang="en-US" smtClean="0"/>
              <a:t>Image scanners</a:t>
            </a:r>
          </a:p>
          <a:p>
            <a:pPr lvl="1" eaLnBrk="1" hangingPunct="1"/>
            <a:r>
              <a:rPr lang="en-US" smtClean="0"/>
              <a:t>Bar code scanners</a:t>
            </a:r>
          </a:p>
          <a:p>
            <a:pPr lvl="1" eaLnBrk="1" hangingPunct="1"/>
            <a:r>
              <a:rPr lang="en-US" smtClean="0"/>
              <a:t>Magnetic scanners</a:t>
            </a:r>
          </a:p>
          <a:p>
            <a:pPr lvl="1" eaLnBrk="1" hangingPunct="1"/>
            <a:r>
              <a:rPr lang="en-US" smtClean="0"/>
              <a:t>Wireless scanners</a:t>
            </a:r>
          </a:p>
          <a:p>
            <a:pPr lvl="1" eaLnBrk="1" hangingPunct="1"/>
            <a:r>
              <a:rPr lang="en-US" smtClean="0"/>
              <a:t>Optical character recognition (OCR) and optical mark recognition (OMR) scanners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Touch Display Screen:</a:t>
            </a:r>
          </a:p>
          <a:p>
            <a:r>
              <a:rPr lang="en-US" smtClean="0"/>
              <a:t>A special screen that reacts to direct touches within the display area, usually from a person’s finger or hand.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2771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976563"/>
            <a:ext cx="3770312" cy="2495550"/>
          </a:xfrm>
        </p:spPr>
      </p:pic>
      <p:sp>
        <p:nvSpPr>
          <p:cNvPr id="32772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7D6D9F9-B3C2-4324-9D96-D39B7655C717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3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A827EE4-10B7-4BE0-BB55-408E2DD4AB31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4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2BE28E0-970F-4DC9-A4CD-62689CD0497B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2500" b="1" smtClean="0"/>
              <a:t>Stylus:</a:t>
            </a:r>
          </a:p>
          <a:p>
            <a:r>
              <a:rPr lang="en-US" sz="2500" smtClean="0"/>
              <a:t>A stylus and digital pen are pen-like writing instruments used to enter information by writing on a screen on a mobile device or using the pen as a pointer.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3795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957513"/>
            <a:ext cx="3770312" cy="2533650"/>
          </a:xfrm>
        </p:spPr>
      </p:pic>
      <p:sp>
        <p:nvSpPr>
          <p:cNvPr id="33796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1B3B42-F349-4B8D-863C-A7293696F96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7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0623CEA-E2AD-43BB-ABEE-9C4A33254B9F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8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601CC5F-7B00-4597-9E6E-7EA36F47077B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F875F36-C9D2-49FA-8023-BC7ADBAF082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1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CD48F21-6EB7-43F5-8497-A62032163FAC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1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CCA3A5B-505E-44E9-8143-F895C9D5A1FA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2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/>
              <a:t>Environmental Probes and Sensors:</a:t>
            </a:r>
          </a:p>
          <a:p>
            <a:r>
              <a:rPr lang="en-US"/>
              <a:t>Workers can view information such as the temperature and humidity of a remote environment, smoke detector readings, and pollution control readings.</a:t>
            </a:r>
          </a:p>
          <a:p>
            <a:pPr eaLnBrk="1" hangingPunct="1"/>
            <a:r>
              <a:rPr lang="en-US" b="1"/>
              <a:t>Remote Controls:</a:t>
            </a:r>
          </a:p>
          <a:p>
            <a:r>
              <a:rPr lang="en-US"/>
              <a:t>Used to manage devices such as televisions, lights, and fans.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C4F4018-9A5D-4837-A1E3-5F9473BA1BA9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5C51090-DB4A-436E-ADEA-1477A4679901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B80BA3D-8C88-48D5-9CFB-0982938A3955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Security Devices:</a:t>
            </a:r>
          </a:p>
          <a:p>
            <a:r>
              <a:rPr lang="en-US" smtClean="0"/>
              <a:t>Biometrics is an authentication technique using automated methods of recognizing a person based on a physiological or behavioral characteristic.</a:t>
            </a:r>
          </a:p>
          <a:p>
            <a:pPr lvl="1"/>
            <a:r>
              <a:rPr lang="en-US" smtClean="0"/>
              <a:t>Enrollment</a:t>
            </a:r>
          </a:p>
          <a:p>
            <a:pPr lvl="1"/>
            <a:r>
              <a:rPr lang="en-US" smtClean="0"/>
              <a:t>Submission</a:t>
            </a:r>
          </a:p>
          <a:p>
            <a:pPr lvl="1"/>
            <a:r>
              <a:rPr lang="en-US" smtClean="0"/>
              <a:t>Verification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E0B10A2-4BE2-416E-B389-7D84354F09A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CC1BB2C-26A5-4FF5-A861-A75435EFBFA4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C82BB2E-0292-4BA8-AEC4-EF63E9458471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500" b="1" smtClean="0"/>
              <a:t>Virtual Devices:</a:t>
            </a:r>
          </a:p>
          <a:p>
            <a:r>
              <a:rPr lang="en-US" sz="2500" smtClean="0"/>
              <a:t>Use the synchronized positioning of light-emitting and sensing devices to detect user input.</a:t>
            </a:r>
          </a:p>
          <a:p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6870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725" y="3810000"/>
            <a:ext cx="61626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66614D-6FAF-4C76-81BA-EE56D475589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7C8F430-C6E1-4A5F-B8EA-40E013AFB43C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3A2CAA9-97A5-4512-93B9-1BC0D2CE69B4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7693025" cy="3724275"/>
          </a:xfrm>
        </p:spPr>
        <p:txBody>
          <a:bodyPr/>
          <a:lstStyle/>
          <a:p>
            <a:r>
              <a:rPr lang="en-US" smtClean="0"/>
              <a:t>Identify and describe standard and specialized input devices.</a:t>
            </a:r>
          </a:p>
          <a:p>
            <a:r>
              <a:rPr lang="en-US" smtClean="0"/>
              <a:t>Identify and describe standard and specialized output devices.</a:t>
            </a:r>
          </a:p>
          <a:p>
            <a:r>
              <a:rPr lang="en-US" smtClean="0"/>
              <a:t>Connect input and output devices to a computer.</a:t>
            </a:r>
          </a:p>
          <a:p>
            <a:r>
              <a:rPr lang="en-US" smtClean="0"/>
              <a:t>Consider computer performance factors.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576004A-ABE5-4AEA-AE81-FBF25F77E79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177FD60-4763-4B1C-9A7B-6D41BC96DD33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8B3CCB1-26DF-4E4F-99E2-C24A928CA66A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Input Devices (continued)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Touch-Sensitive Pads:</a:t>
            </a:r>
          </a:p>
          <a:p>
            <a:r>
              <a:rPr lang="en-US" sz="2600" smtClean="0"/>
              <a:t>On a portable device, enables you to scroll through a list, adjust the volume, play music, view videos or pictures, and customize settings.</a:t>
            </a:r>
          </a:p>
          <a:p>
            <a:pPr eaLnBrk="1" hangingPunct="1"/>
            <a:r>
              <a:rPr lang="en-US" sz="2600" b="1" smtClean="0"/>
              <a:t>Input Devices for the Physically Challenged:</a:t>
            </a:r>
          </a:p>
          <a:p>
            <a:pPr eaLnBrk="1" hangingPunct="1"/>
            <a:r>
              <a:rPr lang="en-US" sz="2600" smtClean="0"/>
              <a:t>A variety of special input devices are available for the physically challenged.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F82FF5D-36F0-467E-9E7D-FB571F725C8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91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1BBA453-68D6-4C16-B325-DE11B9BB074A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4A73ADC-0CB6-47C7-BCEA-8A8641130265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Specialized Output Devices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lvl="1" eaLnBrk="1" hangingPunct="1"/>
            <a:r>
              <a:rPr lang="en-US" smtClean="0"/>
              <a:t>Projectors</a:t>
            </a:r>
          </a:p>
          <a:p>
            <a:pPr lvl="1" eaLnBrk="1" hangingPunct="1"/>
            <a:r>
              <a:rPr lang="en-US" smtClean="0"/>
              <a:t>Fax machines and fax modems</a:t>
            </a:r>
          </a:p>
          <a:p>
            <a:pPr lvl="1" eaLnBrk="1" hangingPunct="1"/>
            <a:r>
              <a:rPr lang="en-US" smtClean="0"/>
              <a:t>Multifunction printer</a:t>
            </a:r>
          </a:p>
          <a:p>
            <a:pPr lvl="1" eaLnBrk="1" hangingPunct="1"/>
            <a:r>
              <a:rPr lang="en-US" smtClean="0"/>
              <a:t>Control devices/robots</a:t>
            </a:r>
          </a:p>
          <a:p>
            <a:pPr eaLnBrk="1" hangingPunct="1"/>
            <a:r>
              <a:rPr lang="en-US" b="1" smtClean="0"/>
              <a:t>Specialized Printers:</a:t>
            </a:r>
          </a:p>
          <a:p>
            <a:pPr lvl="1" eaLnBrk="1" hangingPunct="1"/>
            <a:r>
              <a:rPr lang="en-US" smtClean="0"/>
              <a:t>Thermal</a:t>
            </a:r>
          </a:p>
          <a:p>
            <a:pPr lvl="1" eaLnBrk="1" hangingPunct="1"/>
            <a:r>
              <a:rPr lang="en-US" smtClean="0"/>
              <a:t>Mobile</a:t>
            </a:r>
          </a:p>
          <a:p>
            <a:pPr lvl="1" eaLnBrk="1" hangingPunct="1"/>
            <a:r>
              <a:rPr lang="en-US" smtClean="0"/>
              <a:t>Label and postage</a:t>
            </a:r>
          </a:p>
          <a:p>
            <a:pPr lvl="1" eaLnBrk="1" hangingPunct="1"/>
            <a:r>
              <a:rPr lang="en-US" smtClean="0"/>
              <a:t>Plotters/large-format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Specialized Output Devices (continued)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Output Devices for the Physically Challenged:</a:t>
            </a:r>
          </a:p>
          <a:p>
            <a:pPr lvl="1" eaLnBrk="1" hangingPunct="1"/>
            <a:r>
              <a:rPr lang="en-US" smtClean="0"/>
              <a:t>Screen magnifiers</a:t>
            </a:r>
          </a:p>
          <a:p>
            <a:pPr lvl="1" eaLnBrk="1" hangingPunct="1"/>
            <a:r>
              <a:rPr lang="en-US" smtClean="0"/>
              <a:t>Screen readers</a:t>
            </a:r>
          </a:p>
          <a:p>
            <a:pPr lvl="1" eaLnBrk="1" hangingPunct="1"/>
            <a:r>
              <a:rPr lang="en-US" smtClean="0"/>
              <a:t>Voice synthesizers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9939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809875"/>
            <a:ext cx="3770312" cy="2828925"/>
          </a:xfrm>
        </p:spPr>
      </p:pic>
      <p:sp>
        <p:nvSpPr>
          <p:cNvPr id="39940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9FECFAA-7EFA-40B9-85F6-9D04D95DCC8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1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498DE2F-C248-4B87-ABC2-24FAE68483EE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9942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74623E5-DA0E-44DB-BC16-F65B71A6C97D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34C55E6-431C-497E-BFA0-C1648C352A9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1ABE1E32-D74F-4650-BBB7-7E6380EA7E96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3A3C955-1E50-4FC5-8917-F485B8219FE7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smtClean="0"/>
              <a:t>Ports and Connectors: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A port, also called a jack, is an interface to which a peripheral device attaches to or communicates with the system unit or other peripheral devices.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A Universal Serial Bus (USB) port can connect up to 127 peripheral devices with a single connector and transfer data at rates of up to 200 million bits per second (Mbps).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Plug and play refers to the ability of a computer system to configure expansion boards and other devices automatically.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C79BAA6-540C-4356-A3EC-E4233848EE0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9D87FDF-CD34-461A-9226-D76A18A0F59B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D0B4646-F082-4BEE-BFDA-F26106078CC4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 (continued)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200" b="1" smtClean="0"/>
              <a:t>Ports and Connectors (continued):</a:t>
            </a:r>
          </a:p>
          <a:p>
            <a:r>
              <a:rPr lang="en-US" sz="2200" smtClean="0"/>
              <a:t>Another type of external bus is FireWire, which supports data transfers up to 400 Mbps and can connect up to 63 external devices. </a:t>
            </a:r>
          </a:p>
          <a:p>
            <a:r>
              <a:rPr lang="en-US" sz="2200" smtClean="0"/>
              <a:t>Special-purpose ports are:</a:t>
            </a:r>
          </a:p>
          <a:p>
            <a:pPr lvl="1"/>
            <a:r>
              <a:rPr lang="en-US" sz="1800" smtClean="0"/>
              <a:t>SCSI</a:t>
            </a:r>
          </a:p>
          <a:p>
            <a:pPr lvl="1"/>
            <a:r>
              <a:rPr lang="en-US" sz="1800" smtClean="0"/>
              <a:t>IrDA</a:t>
            </a:r>
          </a:p>
          <a:p>
            <a:pPr lvl="1"/>
            <a:r>
              <a:rPr lang="en-US" sz="1800" smtClean="0"/>
              <a:t>Bluetooth</a:t>
            </a:r>
          </a:p>
          <a:p>
            <a:r>
              <a:rPr lang="en-US" sz="2200" smtClean="0"/>
              <a:t>Expansion slots are openings on the motherboard where an expansion board can be inserted.</a:t>
            </a:r>
          </a:p>
          <a:p>
            <a:pPr lvl="1"/>
            <a:endParaRPr lang="en-US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1494861-28B9-4EC8-A2B2-F67BFA6ACED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A99706C-8523-4A5F-A8E6-BB0CC1EB1463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A439F82-7C25-4BB0-9DD2-207A84F4AFC6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Connecting Input and Output Devices to a Computer (continued)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b="1" smtClean="0"/>
              <a:t>Hardware Installation:</a:t>
            </a:r>
          </a:p>
          <a:p>
            <a:r>
              <a:rPr lang="en-US" smtClean="0"/>
              <a:t>For most hardware devices to work, they need a set of instructions that communicates with the computer’s operating system. This set of instructions is called a driver.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85FD084-0681-4763-95EE-2C79F362B8A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D009D62-4036-4DAE-A4D9-F70A7723F742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827E34F-1BBF-4291-B70E-EBB93456765C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Considering Computer Performance Factors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smtClean="0"/>
              <a:t>A variety of factors can affect a computer’s performance.</a:t>
            </a:r>
          </a:p>
          <a:p>
            <a:pPr lvl="1"/>
            <a:r>
              <a:rPr lang="en-US" smtClean="0"/>
              <a:t>Microprocessor: The higher the generation, the faster and better the processing speed.</a:t>
            </a:r>
          </a:p>
          <a:p>
            <a:pPr lvl="1"/>
            <a:r>
              <a:rPr lang="en-US" smtClean="0"/>
              <a:t>Random Access Memory (RAM): Helps to speed up the processing cycle.</a:t>
            </a:r>
          </a:p>
          <a:p>
            <a:pPr lvl="1"/>
            <a:r>
              <a:rPr lang="en-US" smtClean="0"/>
              <a:t>Hard disk: The bigger and faster the hard drive, the faster it can process data.</a:t>
            </a:r>
          </a:p>
          <a:p>
            <a:pPr lvl="1"/>
            <a:r>
              <a:rPr lang="en-US" smtClean="0"/>
              <a:t>Video: Need adequate video memory.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4B24633-D120-4CCE-971E-A983D246846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505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1FD4CD7-E0D8-482B-A39D-9355C52099D7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50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500" smtClean="0"/>
              <a:t>In this lesson, you learned:</a:t>
            </a:r>
          </a:p>
          <a:p>
            <a:r>
              <a:rPr lang="en-US" sz="2500" smtClean="0"/>
              <a:t>Input devices enable you to input data and commands into the computer. The most common input devices are the keyboard and mouse.</a:t>
            </a:r>
          </a:p>
          <a:p>
            <a:r>
              <a:rPr lang="en-US" sz="2500" smtClean="0"/>
              <a:t>Other types of input devices include the trackball, joystick, wheel, pointing stick, touch display screen, stylus, voice recognition device, touchpad, scanner, digital camera, video camera, and biometric scanner.</a:t>
            </a:r>
          </a:p>
        </p:txBody>
      </p:sp>
      <p:sp>
        <p:nvSpPr>
          <p:cNvPr id="45061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2CDECF2-55A8-4820-A661-0A86BDC4168D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FC26D18-07DE-4DBB-BF7F-985DED1B984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50E844B-BF55-45C3-B3F7-E6F010ADABD2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60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Monitors and printers are examples of output devices. Monitors produce soft copy. Printers produce a paper or hard copy of the processed result.</a:t>
            </a:r>
          </a:p>
          <a:p>
            <a:r>
              <a:rPr lang="en-US" smtClean="0"/>
              <a:t>Criteria for selecting a printer include speed, print quality, and cost.</a:t>
            </a:r>
          </a:p>
        </p:txBody>
      </p:sp>
      <p:sp>
        <p:nvSpPr>
          <p:cNvPr id="46085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F3F9727-A01A-4781-8DB7-7B6A939FD150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AB1344A-0421-48EE-BDF3-6CB3D84C353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1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542E34F-E88A-4BBE-8A0B-EDDC49547FDC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71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71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/>
              <a:t>Input and output devices must be connected to the computer. Some input and output devices communicate with the computer through a physical connection. Wireless devices communicate with the computer through infrared or radio waves.</a:t>
            </a:r>
          </a:p>
          <a:p>
            <a:r>
              <a:rPr lang="en-US" sz="2500"/>
              <a:t>Peripheral devices can connect to the computer through serial, parallel, and Universal Serial Bus (USB) ports. USB is the current standard and replaces serial and parallel ports.</a:t>
            </a:r>
          </a:p>
        </p:txBody>
      </p:sp>
      <p:sp>
        <p:nvSpPr>
          <p:cNvPr id="47109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6673261-B176-4FAE-A3B9-5AAE14856C7D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5149D5B-E631-4EBF-9465-CA81BE5BB95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028F7E3-A441-45CC-BF87-FB276588C3B3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039DA21-7AD2-41E6-8F0F-91BD0F665D24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audio input</a:t>
            </a:r>
          </a:p>
          <a:p>
            <a:r>
              <a:rPr lang="en-US" smtClean="0"/>
              <a:t>biometrics</a:t>
            </a:r>
          </a:p>
          <a:p>
            <a:r>
              <a:rPr lang="en-US" smtClean="0"/>
              <a:t>digital camera</a:t>
            </a:r>
          </a:p>
          <a:p>
            <a:r>
              <a:rPr lang="en-US" smtClean="0"/>
              <a:t>expansion slot</a:t>
            </a:r>
          </a:p>
          <a:p>
            <a:r>
              <a:rPr lang="en-US" smtClean="0"/>
              <a:t>FireWire</a:t>
            </a:r>
          </a:p>
          <a:p>
            <a:r>
              <a:rPr lang="en-US" smtClean="0"/>
              <a:t>inkjet printer</a:t>
            </a:r>
          </a:p>
          <a:p>
            <a:r>
              <a:rPr lang="en-US" smtClean="0"/>
              <a:t>input</a:t>
            </a:r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keyboard</a:t>
            </a:r>
          </a:p>
          <a:p>
            <a:r>
              <a:rPr lang="en-US"/>
              <a:t>laser printer</a:t>
            </a:r>
          </a:p>
          <a:p>
            <a:r>
              <a:rPr lang="en-US"/>
              <a:t>modem</a:t>
            </a:r>
          </a:p>
          <a:p>
            <a:r>
              <a:rPr lang="en-US"/>
              <a:t>monitor</a:t>
            </a:r>
          </a:p>
          <a:p>
            <a:r>
              <a:rPr lang="en-US"/>
              <a:t>mouse</a:t>
            </a:r>
          </a:p>
          <a:p>
            <a:r>
              <a:rPr lang="en-US"/>
              <a:t>output</a:t>
            </a:r>
          </a:p>
          <a:p>
            <a:r>
              <a:rPr lang="en-US"/>
              <a:t>plug and play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1124FCA-D1F0-4CB4-A8A6-453942F75AAB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644A4C2-5799-4250-9C1A-8395063150EA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813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FireWire is a type of external bus that can connect up to 63 external devices.</a:t>
            </a:r>
          </a:p>
          <a:p>
            <a:r>
              <a:rPr lang="en-US"/>
              <a:t>SCSI, IrDA, and Bluetooth are special-purpose ports.</a:t>
            </a:r>
          </a:p>
          <a:p>
            <a:r>
              <a:rPr lang="en-US"/>
              <a:t>A computer’s performance is affected by the speed of the processor, the amount of RAM, hard disk size and speed, capability of monitor, and disk organization.</a:t>
            </a:r>
          </a:p>
        </p:txBody>
      </p:sp>
      <p:sp>
        <p:nvSpPr>
          <p:cNvPr id="48133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BE84EED-4869-4402-BCBD-5EB36BA99C58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 (continued)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pointing device</a:t>
            </a:r>
          </a:p>
          <a:p>
            <a:r>
              <a:rPr lang="en-US"/>
              <a:t>port</a:t>
            </a:r>
          </a:p>
          <a:p>
            <a:r>
              <a:rPr lang="en-US"/>
              <a:t>printer</a:t>
            </a:r>
          </a:p>
          <a:p>
            <a:r>
              <a:rPr lang="en-US"/>
              <a:t>scanner</a:t>
            </a:r>
          </a:p>
          <a:p>
            <a:r>
              <a:rPr lang="en-US"/>
              <a:t>trackball</a:t>
            </a:r>
          </a:p>
          <a:p>
            <a:r>
              <a:rPr lang="en-US"/>
              <a:t>Universal Serial Bus (USB)</a:t>
            </a:r>
          </a:p>
        </p:txBody>
      </p:sp>
      <p:sp>
        <p:nvSpPr>
          <p:cNvPr id="2150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61BC52-B94E-4664-B975-97AE5338E42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390EA01-97A5-4198-A231-DAE1D9257856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9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92B4E01-4E09-4029-ADF0-3273885618BE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3A27B9-59E1-4527-B245-59FE03374649}" type="slidenum">
              <a:rPr lang="en-US" smtClean="0">
                <a:ea typeface="ＭＳ Ｐゴシック" charset="-128"/>
                <a:cs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8D42F7C-BB05-4C4A-879D-5C5FD18E26B2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8603209-6A33-4F74-AAD4-E7A80F5F3325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/>
              <a:t>A modem is a device that allows one computer to talk to another.</a:t>
            </a:r>
          </a:p>
          <a:p>
            <a:pPr eaLnBrk="1" hangingPunct="1"/>
            <a:r>
              <a:rPr lang="en-US" b="1"/>
              <a:t>Keyboards:</a:t>
            </a:r>
          </a:p>
          <a:p>
            <a:r>
              <a:rPr lang="en-US"/>
              <a:t>The keyboard is the most commonly used input device for entering text and numbers into a computer.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Keyboards (continued):</a:t>
            </a:r>
          </a:p>
          <a:p>
            <a:pPr lvl="1"/>
            <a:r>
              <a:rPr lang="en-US" smtClean="0"/>
              <a:t>Ergonomic</a:t>
            </a:r>
          </a:p>
          <a:p>
            <a:pPr lvl="1"/>
            <a:r>
              <a:rPr lang="en-US" smtClean="0"/>
              <a:t>Cordless/wireless</a:t>
            </a:r>
          </a:p>
          <a:p>
            <a:pPr lvl="1"/>
            <a:r>
              <a:rPr lang="en-US" smtClean="0"/>
              <a:t>Specialized</a:t>
            </a:r>
          </a:p>
          <a:p>
            <a:pPr lvl="1"/>
            <a:r>
              <a:rPr lang="en-US" smtClean="0"/>
              <a:t>Security</a:t>
            </a:r>
          </a:p>
          <a:p>
            <a:pPr lvl="1"/>
            <a:r>
              <a:rPr lang="en-US" smtClean="0"/>
              <a:t>Foldable/flexible</a:t>
            </a:r>
          </a:p>
          <a:p>
            <a:pPr lvl="1"/>
            <a:r>
              <a:rPr lang="en-US" smtClean="0"/>
              <a:t>Laser/virtual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3555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60913" y="2468563"/>
            <a:ext cx="3770312" cy="3511550"/>
          </a:xfrm>
        </p:spPr>
      </p:pic>
      <p:sp>
        <p:nvSpPr>
          <p:cNvPr id="23556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6B824E2-474F-45B4-A295-47A7EF04A27A}" type="slidenum">
              <a:rPr lang="en-US" smtClean="0"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7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1D91904-2363-44BD-96AE-1A40BFDE8234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8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DD4409C-42D7-4447-8403-FF74DD5616B0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C98B39-FCB4-47D8-B356-09F1ACCDDEFC}" type="slidenum">
              <a:rPr lang="en-US" smtClean="0"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7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DC14813-33E9-4299-B060-CE9E47184E7E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7D8868F-F448-4E7B-88DA-4F97E593E19C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8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 smtClean="0"/>
              <a:t>Pointing Devices: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A pointing device is an input device you use to position the pointer on the screen.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The most common pointing device for personal computers is the mouse.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Mechanical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Optomechanical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Optical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Wireless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24582" name="Rectangle 3"/>
          <p:cNvSpPr txBox="1">
            <a:spLocks noChangeArrowheads="1"/>
          </p:cNvSpPr>
          <p:nvPr/>
        </p:nvSpPr>
        <p:spPr bwMode="auto">
          <a:xfrm>
            <a:off x="4622800" y="4572000"/>
            <a:ext cx="4495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Trackball mouse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Radio frequency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en-US" sz="2200"/>
              <a:t>Foldable mouse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</a:pPr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F3A173E-6B55-4B43-8097-74FC8159391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66D3E71-49BF-49CE-8533-B9F86E317730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939AA29-4CE1-47AE-A7AC-77F06AD14066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Pointing Devices (continued):</a:t>
            </a:r>
          </a:p>
          <a:p>
            <a:r>
              <a:rPr lang="en-US" smtClean="0"/>
              <a:t>The trackball works like a mouse turned upside down; the ball is on top of the device.</a:t>
            </a:r>
          </a:p>
          <a:p>
            <a:r>
              <a:rPr lang="en-US" smtClean="0"/>
              <a:t>A common feature on laptop computers is the touchpad, with a specialized surface that can convert the motion and position of your fingers to a relative position on screen.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D7A4CBB-174B-46DF-9E9C-6037B56EEE2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71965AE-05FC-4325-BE6C-2EC053AD04B3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CC3C3F9-F441-437A-880D-EECAA347E7D9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Standard Input Devices (continued)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r>
              <a:rPr lang="en-US" b="1" smtClean="0"/>
              <a:t>Pointing Devices (continued):</a:t>
            </a:r>
          </a:p>
          <a:p>
            <a:r>
              <a:rPr lang="en-US" smtClean="0"/>
              <a:t>Some notebook computers contain a pointing stick, a pressure-sensitive device that looks like a pencil eraser and is located on the keyboard, generally between the G, H, and B keys.</a:t>
            </a:r>
          </a:p>
          <a:p>
            <a:r>
              <a:rPr lang="en-US" smtClean="0"/>
              <a:t>Audio input is sound entered into a computer.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99CC00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9259</TotalTime>
  <Words>1359</Words>
  <Application>Microsoft Office PowerPoint</Application>
  <PresentationFormat>On-screen Show (4:3)</PresentationFormat>
  <Paragraphs>255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Capsules</vt:lpstr>
      <vt:lpstr>Lesson 2 Input, Output, and Processing</vt:lpstr>
      <vt:lpstr>Objectives</vt:lpstr>
      <vt:lpstr>Vocabulary</vt:lpstr>
      <vt:lpstr>Vocabulary (continued)</vt:lpstr>
      <vt:lpstr>Standard Input Devices</vt:lpstr>
      <vt:lpstr>Standard Input Devices (continued)</vt:lpstr>
      <vt:lpstr>Standard Input Devices (continued)</vt:lpstr>
      <vt:lpstr>Standard Input Devices (continued)</vt:lpstr>
      <vt:lpstr>Standard Input Devices (continued)</vt:lpstr>
      <vt:lpstr>Standard Output Devices</vt:lpstr>
      <vt:lpstr>Standard Output Devices (continued)</vt:lpstr>
      <vt:lpstr>Specialized Input Devices</vt:lpstr>
      <vt:lpstr>Specialized Input Devices (continued)</vt:lpstr>
      <vt:lpstr>Specialized Input Devices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Input Devices (continued)</vt:lpstr>
      <vt:lpstr>Specialized Output Devices</vt:lpstr>
      <vt:lpstr>Specialized Output Devices (continued)</vt:lpstr>
      <vt:lpstr>Connecting Input and Output Devices to a Computer</vt:lpstr>
      <vt:lpstr>Connecting Input and Output Devices to a Computer (continued)</vt:lpstr>
      <vt:lpstr>Connecting Input and Output Devices to a Computer (continued)</vt:lpstr>
      <vt:lpstr>Considering Computer Performance Factors</vt:lpstr>
      <vt:lpstr>Summary</vt:lpstr>
      <vt:lpstr>Summary (continued)</vt:lpstr>
      <vt:lpstr>Summary (continued)</vt:lpstr>
      <vt:lpstr>Summary (continued)</vt:lpstr>
    </vt:vector>
  </TitlesOfParts>
  <Company>Course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Computers and Computer Systems</dc:title>
  <dc:creator>Laura Story</dc:creator>
  <cp:lastModifiedBy>CL User</cp:lastModifiedBy>
  <cp:revision>249</cp:revision>
  <dcterms:created xsi:type="dcterms:W3CDTF">2001-06-11T01:47:29Z</dcterms:created>
  <dcterms:modified xsi:type="dcterms:W3CDTF">2012-03-05T21:03:02Z</dcterms:modified>
</cp:coreProperties>
</file>